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3" r:id="rId3"/>
    <p:sldId id="453" r:id="rId4"/>
    <p:sldId id="429" r:id="rId5"/>
    <p:sldId id="430" r:id="rId6"/>
    <p:sldId id="431" r:id="rId7"/>
    <p:sldId id="432" r:id="rId8"/>
    <p:sldId id="428" r:id="rId9"/>
    <p:sldId id="433" r:id="rId10"/>
    <p:sldId id="434" r:id="rId11"/>
    <p:sldId id="458" r:id="rId12"/>
    <p:sldId id="454" r:id="rId13"/>
    <p:sldId id="457" r:id="rId14"/>
    <p:sldId id="456" r:id="rId15"/>
    <p:sldId id="450" r:id="rId16"/>
    <p:sldId id="455" r:id="rId17"/>
  </p:sldIdLst>
  <p:sldSz cx="9144000" cy="6858000" type="screen4x3"/>
  <p:notesSz cx="6865938" cy="9540875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ange Sommeling" initials="SS" lastIdx="1" clrIdx="0">
    <p:extLst>
      <p:ext uri="{19B8F6BF-5375-455C-9EA6-DF929625EA0E}">
        <p15:presenceInfo xmlns:p15="http://schemas.microsoft.com/office/powerpoint/2012/main" userId="S-1-5-21-988299426-728374078-612134452-12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78701"/>
          </a:xfrm>
          <a:prstGeom prst="rect">
            <a:avLst/>
          </a:prstGeom>
        </p:spPr>
        <p:txBody>
          <a:bodyPr vert="horz" lIns="93733" tIns="46866" rIns="93733" bIns="4686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109" y="1"/>
            <a:ext cx="2975240" cy="478701"/>
          </a:xfrm>
          <a:prstGeom prst="rect">
            <a:avLst/>
          </a:prstGeom>
        </p:spPr>
        <p:txBody>
          <a:bodyPr vert="horz" lIns="93733" tIns="46866" rIns="93733" bIns="46866" rtlCol="0"/>
          <a:lstStyle>
            <a:lvl1pPr algn="r">
              <a:defRPr sz="1200"/>
            </a:lvl1pPr>
          </a:lstStyle>
          <a:p>
            <a:fld id="{13272FD7-0456-4147-AEE5-B6F903C39937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062177"/>
            <a:ext cx="2975240" cy="478700"/>
          </a:xfrm>
          <a:prstGeom prst="rect">
            <a:avLst/>
          </a:prstGeom>
        </p:spPr>
        <p:txBody>
          <a:bodyPr vert="horz" lIns="93733" tIns="46866" rIns="93733" bIns="4686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109" y="9062177"/>
            <a:ext cx="2975240" cy="478700"/>
          </a:xfrm>
          <a:prstGeom prst="rect">
            <a:avLst/>
          </a:prstGeom>
        </p:spPr>
        <p:txBody>
          <a:bodyPr vert="horz" lIns="93733" tIns="46866" rIns="93733" bIns="46866" rtlCol="0" anchor="b"/>
          <a:lstStyle>
            <a:lvl1pPr algn="r">
              <a:defRPr sz="1200"/>
            </a:lvl1pPr>
          </a:lstStyle>
          <a:p>
            <a:fld id="{15D46942-FCD7-4061-8058-219CA4D37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853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B21A8-061C-40CB-9ECC-DC303F3E38C0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577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388" y="4591050"/>
            <a:ext cx="5492750" cy="3757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375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D898E-61AE-4248-B77A-118B35D3F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44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Men ontleedt probleemsituaties met het doel denkfouten</a:t>
            </a:r>
            <a:r>
              <a:rPr lang="nl-NL" baseline="0" dirty="0" smtClean="0"/>
              <a:t> op te sporen. Bv foute denkpatronen, zwart/wit denken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98E-61AE-4248-B77A-118B35D3F9D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79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Richt</a:t>
            </a:r>
            <a:r>
              <a:rPr lang="nl-NL" baseline="0" dirty="0" smtClean="0"/>
              <a:t> zich op het beëindigen van hulpeloos en hopeloos makende gedachtes. Wordt vaak toegepast bij mildere en matige vormen van depressie</a:t>
            </a:r>
          </a:p>
          <a:p>
            <a:r>
              <a:rPr lang="nl-NL" baseline="0" dirty="0" smtClean="0"/>
              <a:t>Uitleg in een filmpje onder de link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98E-61AE-4248-B77A-118B35D3F9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22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Als</a:t>
            </a:r>
            <a:r>
              <a:rPr lang="nl-NL" baseline="0" dirty="0" smtClean="0"/>
              <a:t> psychische stoornissen een lichamelijke oorzaak hebben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98E-61AE-4248-B77A-118B35D3F9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99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Leg in eigen woorden</a:t>
            </a:r>
            <a:r>
              <a:rPr lang="nl-NL" baseline="0" dirty="0" smtClean="0"/>
              <a:t> uit hoe EMDR werkt en laat het filmpje onder de link zien.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98E-61AE-4248-B77A-118B35D3F9D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21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Waar wil</a:t>
            </a:r>
            <a:r>
              <a:rPr lang="nl-NL" baseline="0" dirty="0" smtClean="0"/>
              <a:t> de klas elkaar op beoordelen en feedback op gaan geven? Maak met elkaar een lijst en laat ze het noteren in hun telefoon voor volgende week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D898E-61AE-4248-B77A-118B35D3F9D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81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0BD-F02D-4DF7-8610-4A993D44450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8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F160-1221-42F8-971A-15E478E90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19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89C7-DE1E-4BBA-BFE6-781F565BC8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05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C1D7-3C6A-4C94-9824-C58A30616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3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08DE-7444-4FFB-B797-1C7492829D0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00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0E80-37A4-43A7-934C-DD486BAC2C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37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2824-CFB4-4B59-8258-864EABF4E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26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F650-EE3B-4E2F-956F-D46577573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61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436-D104-4D03-A584-FD96F4EE5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0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6EE2-6328-4587-9C2C-6FDD37D97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6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3AB0-0C84-4270-8F03-48668392F507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9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49AA59-F8CA-46F8-A8E4-A5044C485AD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5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bVAveULcU&amp;list=PLXhx1H215l_V2siDDyqnz5xq-DEsDYa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dUDI74gpj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1g64jh_oN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vak" descr="PresentatieTitel" title="PresentatieTitel"/>
          <p:cNvSpPr>
            <a:spLocks noGrp="1" noChangeArrowheads="1"/>
          </p:cNvSpPr>
          <p:nvPr>
            <p:ph type="ctrTitle"/>
          </p:nvPr>
        </p:nvSpPr>
        <p:spPr>
          <a:xfrm>
            <a:off x="2159000" y="3500438"/>
            <a:ext cx="5938838" cy="1054100"/>
          </a:xfrm>
        </p:spPr>
        <p:txBody>
          <a:bodyPr>
            <a:normAutofit fontScale="90000"/>
          </a:bodyPr>
          <a:lstStyle/>
          <a:p>
            <a:r>
              <a:rPr lang="nl-NL" dirty="0"/>
              <a:t>Gedragsproblemen en stoornissen</a:t>
            </a:r>
          </a:p>
        </p:txBody>
      </p:sp>
      <p:sp>
        <p:nvSpPr>
          <p:cNvPr id="2051" name="Datumvak" descr="DOCdatum" title="DOCdatum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endParaRPr lang="nl-NL" sz="2400" dirty="0"/>
          </a:p>
        </p:txBody>
      </p:sp>
      <p:sp>
        <p:nvSpPr>
          <p:cNvPr id="2052" name="Spreker" descr="Spreker" title="Spreker"/>
          <p:cNvSpPr txBox="1">
            <a:spLocks noChangeArrowheads="1"/>
          </p:cNvSpPr>
          <p:nvPr/>
        </p:nvSpPr>
        <p:spPr>
          <a:xfrm>
            <a:off x="2159000" y="5084763"/>
            <a:ext cx="593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1800">
              <a:latin typeface="Arial" panose="020B0604020202020204" pitchFamily="34" charset="0"/>
            </a:endParaRPr>
          </a:p>
        </p:txBody>
      </p:sp>
      <p:sp>
        <p:nvSpPr>
          <p:cNvPr id="2" name="Tekstvak 1" descr="logovast_payoff" title="logovast_payoff"/>
          <p:cNvSpPr txBox="1"/>
          <p:nvPr/>
        </p:nvSpPr>
        <p:spPr>
          <a:xfrm>
            <a:off x="6436800" y="6228000"/>
            <a:ext cx="2592000" cy="15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6.7.8 Biomedische 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Voor psychische stoornissen met een lichamelijke oorzaak die je gaat behandelen met: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Medicatie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Lichttherapie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Electro Convulsie Therapie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Psychochirurgie </a:t>
            </a:r>
          </a:p>
          <a:p>
            <a:endParaRPr lang="nl-NL" dirty="0"/>
          </a:p>
        </p:txBody>
      </p:sp>
      <p:pic>
        <p:nvPicPr>
          <p:cNvPr id="1026" name="Picture 2" descr="Afbeeldingsresultaat voor lichttherapie depres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2373"/>
            <a:ext cx="3995936" cy="26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ec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3"/>
          <a:stretch/>
        </p:blipFill>
        <p:spPr bwMode="auto">
          <a:xfrm>
            <a:off x="764839" y="4187687"/>
            <a:ext cx="4392488" cy="2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EMDR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9" y="2100856"/>
            <a:ext cx="6543013" cy="2912320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05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 in gesprek in tweetallen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Ken je een behandelmethode? Vertel wat je weet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Welke behandelmethode spreekt jou het meest aan? En Waarom?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Waar ben je nieuwsgierig naar</a:t>
            </a:r>
            <a:r>
              <a:rPr lang="nl-NL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Heb je ervaringen?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5</a:t>
            </a:r>
            <a:r>
              <a:rPr lang="nl-NL" dirty="0" smtClean="0"/>
              <a:t> </a:t>
            </a:r>
            <a:r>
              <a:rPr lang="nl-NL" dirty="0" smtClean="0"/>
              <a:t>min per </a:t>
            </a:r>
            <a:r>
              <a:rPr lang="nl-NL" dirty="0" smtClean="0"/>
              <a:t>tweetal, na een paar </a:t>
            </a:r>
          </a:p>
          <a:p>
            <a:pPr marL="0" indent="0">
              <a:buNone/>
            </a:pPr>
            <a:r>
              <a:rPr lang="nl-NL" dirty="0" smtClean="0"/>
              <a:t>Rondes klassikaal bespreken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23" y="4297680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kritische beroepssituatie (</a:t>
            </a:r>
            <a:r>
              <a:rPr lang="nl-NL" dirty="0" err="1" smtClean="0"/>
              <a:t>Blz</a:t>
            </a:r>
            <a:r>
              <a:rPr lang="nl-NL" dirty="0" smtClean="0"/>
              <a:t> 151)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Lees individueel </a:t>
            </a:r>
            <a:r>
              <a:rPr lang="nl-NL" dirty="0" smtClean="0"/>
              <a:t>de kritische beroepssituatie en geef antwoord op vraag a en </a:t>
            </a:r>
            <a:r>
              <a:rPr lang="nl-NL" dirty="0" smtClean="0"/>
              <a:t>b, daarna klassikaal bespreken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168967"/>
            <a:ext cx="2244849" cy="24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1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Klassikaal afspraken </a:t>
            </a:r>
            <a:r>
              <a:rPr lang="nl-NL" dirty="0" smtClean="0"/>
              <a:t>maken over het eindproduct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……………………………..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……………………………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……………………………….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……………………………...</a:t>
            </a:r>
          </a:p>
        </p:txBody>
      </p:sp>
    </p:spTree>
    <p:extLst>
      <p:ext uri="{BB962C8B-B14F-4D97-AF65-F5344CB8AC3E}">
        <p14:creationId xmlns:p14="http://schemas.microsoft.com/office/powerpoint/2010/main" val="244194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In je groepje aan het werk met jullie eindopdracht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A</a:t>
            </a:r>
            <a:r>
              <a:rPr lang="nl-NL" dirty="0" smtClean="0"/>
              <a:t>an </a:t>
            </a:r>
            <a:r>
              <a:rPr lang="nl-NL" dirty="0" smtClean="0"/>
              <a:t>het eind van de les heb je </a:t>
            </a:r>
            <a:r>
              <a:rPr lang="nl-NL" dirty="0" smtClean="0"/>
              <a:t>een taakverdeling gemaakt en een lesopzet </a:t>
            </a:r>
            <a:r>
              <a:rPr lang="nl-NL" dirty="0" smtClean="0"/>
              <a:t>van de </a:t>
            </a:r>
            <a:r>
              <a:rPr lang="nl-NL" dirty="0" smtClean="0"/>
              <a:t>inhoud van de les </a:t>
            </a: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 Laat je dit </a:t>
            </a:r>
            <a:r>
              <a:rPr lang="nl-NL" dirty="0" smtClean="0"/>
              <a:t>aan de docent zien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endParaRPr lang="nl-NL" dirty="0" smtClean="0"/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933056"/>
            <a:ext cx="2791197" cy="27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Les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893" y="2852936"/>
            <a:ext cx="673246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Lesweek </a:t>
            </a:r>
            <a:r>
              <a:rPr lang="nl-NL" dirty="0" smtClean="0"/>
              <a:t>3 In deze les: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1988" y="2348879"/>
            <a:ext cx="7212012" cy="33010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6.7 </a:t>
            </a:r>
            <a:r>
              <a:rPr lang="nl-NL" sz="2400" dirty="0" smtClean="0"/>
              <a:t>Behandelmethoden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Bezig met eindopdracht</a:t>
            </a: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168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6.7 Behandelmethoden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Psychotherapie (gesprekken staan </a:t>
            </a:r>
            <a:r>
              <a:rPr lang="nl-NL" dirty="0" smtClean="0"/>
              <a:t>centraal)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Psychoanalyse </a:t>
            </a:r>
            <a:r>
              <a:rPr lang="nl-NL" dirty="0"/>
              <a:t>en psychodynamische therapie (onderdrukte gevoelens </a:t>
            </a:r>
            <a:r>
              <a:rPr lang="nl-NL" dirty="0" smtClean="0"/>
              <a:t>ontdekken)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Humanistische </a:t>
            </a:r>
            <a:r>
              <a:rPr lang="nl-NL" dirty="0"/>
              <a:t>therapie (gesprekken over het </a:t>
            </a:r>
            <a:r>
              <a:rPr lang="nl-NL" dirty="0" smtClean="0"/>
              <a:t>heden)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Gedragstherapie </a:t>
            </a:r>
            <a:r>
              <a:rPr lang="nl-NL" dirty="0"/>
              <a:t>(</a:t>
            </a:r>
            <a:r>
              <a:rPr lang="nl-NL" dirty="0" smtClean="0"/>
              <a:t>gedragsverandering</a:t>
            </a:r>
            <a:r>
              <a:rPr lang="nl-NL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Cognitieve </a:t>
            </a:r>
            <a:r>
              <a:rPr lang="nl-NL" dirty="0"/>
              <a:t>therapie (denkpatronen veranderen, bijv. </a:t>
            </a:r>
            <a:r>
              <a:rPr lang="nl-NL" dirty="0" smtClean="0"/>
              <a:t>RET)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Cognitieve </a:t>
            </a:r>
            <a:r>
              <a:rPr lang="nl-NL" dirty="0"/>
              <a:t>gedragstherapie (negatieve gedachten </a:t>
            </a:r>
            <a:r>
              <a:rPr lang="nl-NL" dirty="0" smtClean="0"/>
              <a:t>stoppen)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Groepstherapie</a:t>
            </a:r>
            <a:r>
              <a:rPr lang="nl-NL" dirty="0"/>
              <a:t>, gezinstherapie en relatietherapie (systeemtheorie betrekken</a:t>
            </a:r>
            <a:r>
              <a:rPr lang="nl-NL" dirty="0" smtClean="0"/>
              <a:t>?)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Biomedische </a:t>
            </a:r>
            <a:r>
              <a:rPr lang="nl-NL" dirty="0"/>
              <a:t>therapie (medicatie, </a:t>
            </a:r>
            <a:r>
              <a:rPr lang="nl-NL" dirty="0" smtClean="0"/>
              <a:t>lichttherapie)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u="sng" dirty="0" smtClean="0"/>
              <a:t>EMDR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6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6.7.1 Psychotherapie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Client heeft een gesprek met een therapeut. 2 soorten:</a:t>
            </a:r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Individuele psychotherapie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Groepstherapie (6 tot 8 personen)</a:t>
            </a:r>
          </a:p>
        </p:txBody>
      </p:sp>
      <p:pic>
        <p:nvPicPr>
          <p:cNvPr id="819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70" y="4149080"/>
            <a:ext cx="4864529" cy="272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group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6.7.2 Psychoanalyse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Problemen oplossen door onderdrukte gevoelens </a:t>
            </a:r>
          </a:p>
          <a:p>
            <a:r>
              <a:rPr lang="nl-NL" sz="2400" dirty="0"/>
              <a:t>te (her)ontdekken </a:t>
            </a:r>
          </a:p>
        </p:txBody>
      </p:sp>
      <p:pic>
        <p:nvPicPr>
          <p:cNvPr id="10242" name="Picture 2" descr="Afbeeldingsresultaat voor psychoana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0035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psychoana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8" y="2800350"/>
            <a:ext cx="2852477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6.7.4 Gedragstherapie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Ongewenst gedrag veranderen in gewenst gedrag.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onderzoekt niet de oorzaak van de problemen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Gewenst gedrag beloon je en moedig je aan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Angsten overwinnen door de gevreesde ervaring te beleven in een veilige, vertrouwde omgeving. Bv. Pleinvrees, angst voor dieren, vliegangst. </a:t>
            </a:r>
          </a:p>
          <a:p>
            <a:endParaRPr lang="nl-NL" sz="2400" dirty="0"/>
          </a:p>
          <a:p>
            <a:r>
              <a:rPr lang="nl-NL" sz="2400" dirty="0">
                <a:hlinkClick r:id="rId2"/>
              </a:rPr>
              <a:t>https://www.youtube.com/watch?v=PdUDI74gpj4</a:t>
            </a:r>
            <a:endParaRPr lang="nl-NL" sz="2400" dirty="0"/>
          </a:p>
          <a:p>
            <a:r>
              <a:rPr lang="nl-NL" sz="1800" dirty="0"/>
              <a:t>2.22</a:t>
            </a:r>
          </a:p>
        </p:txBody>
      </p:sp>
    </p:spTree>
    <p:extLst>
      <p:ext uri="{BB962C8B-B14F-4D97-AF65-F5344CB8AC3E}">
        <p14:creationId xmlns:p14="http://schemas.microsoft.com/office/powerpoint/2010/main" val="4927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6.7.5 Cognitieve 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Foute denkpatronen corrigeren door positieve denkpatronen aan te leren.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284984"/>
            <a:ext cx="3537403" cy="27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6.7.6 Cognitieve gedragstherapie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1266" name="Picture 2" descr="Afbeeldingsresultaat voor emotieve gedragsthera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633582"/>
            <a:ext cx="5832648" cy="32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6.7.7 Groepstherapie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Wisselt ervaringen en gevoelens 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Doel inzicht en ondersteuning krijgen van elkaar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Gezinstherapie</a:t>
            </a:r>
          </a:p>
          <a:p>
            <a:r>
              <a:rPr lang="nl-NL" sz="2400" dirty="0"/>
              <a:t>Relatietherapie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2290" name="Picture 2" descr="Afbeeldingsresultaat voor gezinsthera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29" y="3877052"/>
            <a:ext cx="7877671" cy="30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4.05.28"/>
  <p:tag name="AS_TITLE" val="Aspose.Slides for .NET 4.0"/>
  <p:tag name="AS_VERSION" val="14.4.0.0"/>
  <p:tag name="HERGEBRUIK_156" val="[empty_val]"/>
  <p:tag name="HERGEBRUIK_158" val="##59"/>
  <p:tag name="HERGEBRUIK_77" val="8-8-2016 0:00:00"/>
  <p:tag name="HERGEBRUIK_87" val="42"/>
  <p:tag name="HERGEBRUIK_LOGOID" val="1"/>
  <p:tag name="HERGEBRUIK_MODELID" val="31"/>
  <p:tag name="HERGEBRUIK_RELOADMODE" val="0"/>
  <p:tag name="HERGEBRUIK_TAALID" val="1"/>
  <p:tag name="HERGEBRUIKVW_13" val="Verlengde Visserstraat 20, Groningen"/>
  <p:tag name="HERGEBRUIKVW_15" val="Postbus 1225, 9701 BE Groningen"/>
  <p:tag name="HERGEBRUIKVW_16" val="T (050) 368 83 00 "/>
  <p:tag name="HERGEBRUIKVW_17" val="T (050) 368 83 00 , F "/>
  <p:tag name="HERGEBRUIKVW_18" val="NL91 RABO 0385 1922 07, KvK 41013432"/>
  <p:tag name="HERGEBRUIKVW_19" val="Noorderpoort Gezondheidszorg &amp; Welzijn "/>
  <p:tag name="HERGEBRUIKVW_20" val="Noorderpoort&#10;Noorderpoort Gezondheidszorg &amp; Welzijn &#10;Postbus 1225&#10;9701 BE Groningen&#10;Verlengde Visserstraat 20&#10;Groninge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6257</TotalTime>
  <Words>444</Words>
  <Application>Microsoft Office PowerPoint</Application>
  <PresentationFormat>Diavoorstelling (4:3)</PresentationFormat>
  <Paragraphs>89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Gedragsproblemen en stoornissen</vt:lpstr>
      <vt:lpstr>Lesweek 3 In deze les:</vt:lpstr>
      <vt:lpstr>6.7 Behandelmethoden</vt:lpstr>
      <vt:lpstr>6.7.1 Psychotherapie</vt:lpstr>
      <vt:lpstr>6.7.2 Psychoanalyse</vt:lpstr>
      <vt:lpstr>6.7.4 Gedragstherapie</vt:lpstr>
      <vt:lpstr>6.7.5 Cognitieve therapie</vt:lpstr>
      <vt:lpstr>6.7.6 Cognitieve gedragstherapie</vt:lpstr>
      <vt:lpstr>6.7.7 Groepstherapie</vt:lpstr>
      <vt:lpstr>6.7.8 Biomedische therapie</vt:lpstr>
      <vt:lpstr>EMDR</vt:lpstr>
      <vt:lpstr>Ga in gesprek in tweetallen</vt:lpstr>
      <vt:lpstr>kritische beroepssituatie (Blz 151)</vt:lpstr>
      <vt:lpstr>Klassikaal afspraken maken over het eindproduct</vt:lpstr>
      <vt:lpstr>Eindopdracht</vt:lpstr>
      <vt:lpstr>Einde Les</vt:lpstr>
    </vt:vector>
  </TitlesOfParts>
  <Company>I'tension B.V.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Stappenbelt;sa.sommeling@noorderpoort.nl</dc:creator>
  <cp:lastModifiedBy>Lydia van Hes</cp:lastModifiedBy>
  <cp:revision>437</cp:revision>
  <cp:lastPrinted>2017-01-05T11:09:44Z</cp:lastPrinted>
  <dcterms:created xsi:type="dcterms:W3CDTF">2009-12-16T15:11:37Z</dcterms:created>
  <dcterms:modified xsi:type="dcterms:W3CDTF">2018-12-02T16:04:25Z</dcterms:modified>
</cp:coreProperties>
</file>